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9" r:id="rId2"/>
  </p:sldMasterIdLst>
  <p:notesMasterIdLst>
    <p:notesMasterId r:id="rId13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váth Mónika Magdolna" initials="HMM" lastIdx="1" clrIdx="0">
    <p:extLst>
      <p:ext uri="{19B8F6BF-5375-455C-9EA6-DF929625EA0E}">
        <p15:presenceInfo xmlns:p15="http://schemas.microsoft.com/office/powerpoint/2012/main" userId="S-1-5-21-4138107787-1456754775-1411940161-57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A558A-93CB-4DFD-9D7C-7CD47B2327B3}" type="datetimeFigureOut">
              <a:rPr lang="hu-HU" smtClean="0"/>
              <a:t>2019.05.01.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AC168-A4A9-45A2-A1CB-B3EFDC533EA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59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AC168-A4A9-45A2-A1CB-B3EFDC533EAB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7237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2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304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81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821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281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37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0766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8604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77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465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896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41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21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/>
          <a:lstStyle/>
          <a:p>
            <a:pPr algn="ctr"/>
            <a:r>
              <a:rPr lang="hu-HU" b="1" dirty="0" smtClean="0"/>
              <a:t>Közbeszerzési </a:t>
            </a:r>
            <a:r>
              <a:rPr lang="hu-HU" b="1" dirty="0"/>
              <a:t>S</a:t>
            </a:r>
            <a:r>
              <a:rPr lang="hu-HU" b="1" dirty="0" smtClean="0"/>
              <a:t>zakmai Napok 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3356992"/>
            <a:ext cx="6400800" cy="288032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hu-HU" sz="20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2019. május 3</a:t>
            </a:r>
            <a:r>
              <a:rPr lang="hu-HU" sz="20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ctr"/>
            <a:r>
              <a:rPr lang="hu-HU" sz="26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A közbeszerződési szerződésekkel kapcsolatos jogorvoslatok egyes hatásköri változásai </a:t>
            </a:r>
          </a:p>
          <a:p>
            <a:pPr algn="ctr"/>
            <a:endParaRPr lang="hu-HU" sz="26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hu-HU" sz="26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Dr. Vitál-Eigner Beáta</a:t>
            </a:r>
          </a:p>
          <a:p>
            <a:pPr algn="ctr"/>
            <a:r>
              <a:rPr lang="hu-HU" sz="26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bíró</a:t>
            </a:r>
          </a:p>
          <a:p>
            <a:pPr algn="ctr"/>
            <a:r>
              <a:rPr lang="hu-HU" sz="26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Kúria</a:t>
            </a:r>
            <a:endParaRPr lang="hu-HU" sz="26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D.561/17/2017. számú határozat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b="1" dirty="0" smtClean="0"/>
              <a:t>Határozat:</a:t>
            </a:r>
          </a:p>
          <a:p>
            <a:pPr marL="0" indent="0" algn="just">
              <a:buNone/>
            </a:pPr>
            <a:r>
              <a:rPr lang="hu-HU" dirty="0"/>
              <a:t> </a:t>
            </a:r>
            <a:r>
              <a:rPr lang="hu-HU" dirty="0" smtClean="0"/>
              <a:t>  - Kbt. 141. § (8) </a:t>
            </a:r>
            <a:r>
              <a:rPr lang="hu-HU" dirty="0" err="1" smtClean="0"/>
              <a:t>bek</a:t>
            </a:r>
            <a:r>
              <a:rPr lang="hu-HU" dirty="0" smtClean="0"/>
              <a:t>. megsértése + bírság</a:t>
            </a:r>
          </a:p>
          <a:p>
            <a:pPr marL="0" indent="0" algn="just">
              <a:buNone/>
            </a:pPr>
            <a:r>
              <a:rPr lang="hu-HU" dirty="0" smtClean="0"/>
              <a:t>ajánlatkérő: 80 M Ft, </a:t>
            </a:r>
          </a:p>
          <a:p>
            <a:pPr marL="0" indent="0" algn="just">
              <a:buNone/>
            </a:pPr>
            <a:r>
              <a:rPr lang="hu-HU" dirty="0" smtClean="0"/>
              <a:t>nyertes ajánlattevő: 70 M Ft </a:t>
            </a:r>
          </a:p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b="1" dirty="0" smtClean="0"/>
              <a:t>Fővárosi Törvényszék végzése:</a:t>
            </a:r>
          </a:p>
          <a:p>
            <a:pPr marL="0" indent="0" algn="just">
              <a:buNone/>
            </a:pPr>
            <a:r>
              <a:rPr lang="hu-HU" dirty="0" smtClean="0"/>
              <a:t>Európai Unió Bírósága előzetes döntéshozatali eljárásának kezdeményezése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4601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közbeszerzési szerződés sajátosságai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 smtClean="0"/>
              <a:t>Kbt. 3.§ 24. pont: a Kbt. szerinti ajánlatkérő által, írásban megkötött, árubeszerzésre, szolgáltatás megrendelésre vagy építési beruházásra irányuló visszterhes szerződés  </a:t>
            </a:r>
          </a:p>
          <a:p>
            <a:pPr algn="just"/>
            <a:r>
              <a:rPr lang="hu-HU" dirty="0" smtClean="0"/>
              <a:t>nem közigazgatási szerződés</a:t>
            </a:r>
          </a:p>
          <a:p>
            <a:pPr algn="just"/>
            <a:r>
              <a:rPr lang="hu-HU" dirty="0" smtClean="0"/>
              <a:t>a közjogi és a magánjogi elemek keverednek (közpénzfelhasználás)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250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közbeszerzési szerződés sajátosságai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dirty="0" smtClean="0"/>
              <a:t>szerződéskötési kötelezettség</a:t>
            </a:r>
          </a:p>
          <a:p>
            <a:pPr algn="just"/>
            <a:r>
              <a:rPr lang="hu-HU" dirty="0" smtClean="0"/>
              <a:t>szerződéskötési kötelezettség a nyertes ajánlattevővel</a:t>
            </a:r>
          </a:p>
          <a:p>
            <a:pPr algn="just"/>
            <a:r>
              <a:rPr lang="hu-HU" dirty="0" smtClean="0"/>
              <a:t>a szerződéses feltételeket az ajánlatkérő határozza meg, a Kbt. alapján</a:t>
            </a:r>
          </a:p>
          <a:p>
            <a:pPr algn="just"/>
            <a:r>
              <a:rPr lang="hu-HU" dirty="0" smtClean="0"/>
              <a:t>időbeli korlátok (ajánlati kötöttség, moratórium)</a:t>
            </a:r>
          </a:p>
          <a:p>
            <a:pPr algn="just"/>
            <a:r>
              <a:rPr lang="hu-HU" dirty="0" smtClean="0"/>
              <a:t>formakényszer</a:t>
            </a:r>
          </a:p>
          <a:p>
            <a:pPr algn="just"/>
            <a:r>
              <a:rPr lang="hu-HU" dirty="0" smtClean="0"/>
              <a:t>szerződés módosítása a Kbt. szerint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3254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közbeszerzési szerződésekkel kapcsolatos jogorvoslatok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91703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hu-HU" dirty="0" smtClean="0"/>
              <a:t>2018 előtt</a:t>
            </a:r>
          </a:p>
          <a:p>
            <a:pPr algn="just"/>
            <a:r>
              <a:rPr lang="hu-HU" dirty="0" smtClean="0"/>
              <a:t>Kbt. megsértése: KDB határozat, </a:t>
            </a:r>
            <a:r>
              <a:rPr lang="hu-HU" b="1" dirty="0" smtClean="0"/>
              <a:t>közigazgatási bíróság </a:t>
            </a:r>
          </a:p>
          <a:p>
            <a:pPr algn="just"/>
            <a:endParaRPr lang="hu-HU" b="1" dirty="0" smtClean="0"/>
          </a:p>
          <a:p>
            <a:pPr algn="just"/>
            <a:r>
              <a:rPr lang="hu-HU" dirty="0" smtClean="0"/>
              <a:t>polgári jogi igény: </a:t>
            </a:r>
            <a:r>
              <a:rPr lang="hu-HU" b="1" dirty="0" smtClean="0"/>
              <a:t>polgári bíróság</a:t>
            </a:r>
          </a:p>
          <a:p>
            <a:pPr algn="just"/>
            <a:endParaRPr lang="hu-HU" b="1" dirty="0" smtClean="0"/>
          </a:p>
          <a:p>
            <a:pPr algn="just"/>
            <a:r>
              <a:rPr lang="hu-HU" b="1" dirty="0" smtClean="0"/>
              <a:t>közigazgatási bíróság kombinált per:</a:t>
            </a:r>
          </a:p>
          <a:p>
            <a:pPr marL="0" indent="0" algn="just">
              <a:buNone/>
            </a:pPr>
            <a:r>
              <a:rPr lang="hu-HU" dirty="0"/>
              <a:t> </a:t>
            </a:r>
            <a:r>
              <a:rPr lang="hu-HU" dirty="0" smtClean="0"/>
              <a:t> - KDB határozatának felülvizsgálata mellett </a:t>
            </a:r>
          </a:p>
          <a:p>
            <a:pPr marL="0" indent="0" algn="just">
              <a:buNone/>
            </a:pPr>
            <a:r>
              <a:rPr lang="hu-HU" dirty="0" smtClean="0"/>
              <a:t>  - szerződés Kbt. szerinti érvénytelensége iránti per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512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közbeszerzési szerződésekkel kapcsolatos jogorvoslatok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u-HU" dirty="0" smtClean="0"/>
              <a:t>2018-tól</a:t>
            </a:r>
          </a:p>
          <a:p>
            <a:pPr algn="just"/>
            <a:r>
              <a:rPr lang="hu-HU" dirty="0" smtClean="0"/>
              <a:t>Kbt. 165. § (2) </a:t>
            </a:r>
            <a:r>
              <a:rPr lang="hu-HU" dirty="0" err="1" smtClean="0"/>
              <a:t>bek</a:t>
            </a:r>
            <a:r>
              <a:rPr lang="hu-HU" dirty="0" smtClean="0"/>
              <a:t>. g): </a:t>
            </a:r>
          </a:p>
          <a:p>
            <a:pPr marL="0" indent="0" algn="just">
              <a:buNone/>
            </a:pPr>
            <a:r>
              <a:rPr lang="hu-HU" dirty="0" smtClean="0"/>
              <a:t>A </a:t>
            </a:r>
            <a:r>
              <a:rPr lang="hu-HU" b="1" dirty="0" smtClean="0"/>
              <a:t>KDB határozatában</a:t>
            </a:r>
            <a:r>
              <a:rPr lang="hu-HU" dirty="0" smtClean="0"/>
              <a:t> hivatalból megállapítja a 137. § (1) bekezdésében meghatározott jogsértés esetén a </a:t>
            </a:r>
            <a:r>
              <a:rPr lang="hu-HU" b="1" dirty="0" smtClean="0"/>
              <a:t>szerződés semmisségét</a:t>
            </a:r>
            <a:r>
              <a:rPr lang="hu-HU" dirty="0" smtClean="0"/>
              <a:t> vagy a 137. § (3) bekezdésében foglalt feltételek fennállása esetén azt, hogy az érintett </a:t>
            </a:r>
            <a:r>
              <a:rPr lang="hu-HU" b="1" dirty="0" smtClean="0"/>
              <a:t>szerződés nem semmis. </a:t>
            </a:r>
          </a:p>
          <a:p>
            <a:pPr marL="0" indent="0" algn="just">
              <a:buNone/>
            </a:pPr>
            <a:r>
              <a:rPr lang="hu-HU" dirty="0" smtClean="0"/>
              <a:t>(2017. évi CLXXXVI. törvény 70. § (2) </a:t>
            </a:r>
            <a:r>
              <a:rPr lang="hu-HU" dirty="0" err="1" smtClean="0"/>
              <a:t>bek</a:t>
            </a:r>
            <a:r>
              <a:rPr lang="hu-HU" dirty="0" smtClean="0"/>
              <a:t>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6610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D.187/11/2018. számú határozat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Határozat: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Kbt. 4. § (1) bekezdés megsértése + bírság</a:t>
            </a:r>
          </a:p>
          <a:p>
            <a:pPr>
              <a:buFontTx/>
              <a:buChar char="-"/>
            </a:pPr>
            <a:r>
              <a:rPr lang="hu-HU" dirty="0" smtClean="0"/>
              <a:t>a felperes és a </a:t>
            </a:r>
            <a:r>
              <a:rPr lang="hu-HU" dirty="0" err="1" smtClean="0"/>
              <a:t>Zrt</a:t>
            </a:r>
            <a:r>
              <a:rPr lang="hu-HU" dirty="0" smtClean="0"/>
              <a:t>. között létrejött szerződések semmisek + bírság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9671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D.187/11/2018. számú határozat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hu-HU" b="1" dirty="0" smtClean="0"/>
              <a:t>Fővárosi Törvényszék ítélete:</a:t>
            </a:r>
          </a:p>
          <a:p>
            <a:pPr marL="0" indent="0" algn="just">
              <a:buNone/>
            </a:pPr>
            <a:r>
              <a:rPr lang="hu-HU" dirty="0" smtClean="0"/>
              <a:t>- megsemmisítés, új eljárásra kötelezés</a:t>
            </a:r>
          </a:p>
          <a:p>
            <a:pPr algn="just">
              <a:buFontTx/>
              <a:buChar char="-"/>
            </a:pPr>
            <a:r>
              <a:rPr lang="hu-HU" dirty="0" smtClean="0"/>
              <a:t>a határozat semmis, mert a Kbt. 197. § (8) </a:t>
            </a:r>
            <a:r>
              <a:rPr lang="hu-HU" dirty="0" err="1" smtClean="0"/>
              <a:t>bek</a:t>
            </a:r>
            <a:r>
              <a:rPr lang="hu-HU" dirty="0" smtClean="0"/>
              <a:t>: </a:t>
            </a:r>
          </a:p>
          <a:p>
            <a:pPr marL="0" indent="0" algn="just">
              <a:buNone/>
            </a:pPr>
            <a:r>
              <a:rPr lang="hu-HU" dirty="0" smtClean="0"/>
              <a:t>a 2017. évi CLXXXVI. törvénnyel megállapított rendelkezései a 2018. január 1-jén és az azt követően megkezdett beszerzésekre, közbeszerzési eljárásokra, közbeszerzési eljárás alapján megkötött szerződésekre alkalmazandók</a:t>
            </a:r>
          </a:p>
          <a:p>
            <a:pPr algn="just"/>
            <a:r>
              <a:rPr lang="hu-HU" b="1" dirty="0" smtClean="0"/>
              <a:t>Kúria: ?</a:t>
            </a:r>
          </a:p>
          <a:p>
            <a:pPr algn="just"/>
            <a:endParaRPr lang="hu-HU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7654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D.171/7/2018. számú határozat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Határozat: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- régi Kbt. 5. § és 18. § (2) </a:t>
            </a:r>
            <a:r>
              <a:rPr lang="hu-HU" dirty="0" err="1" smtClean="0"/>
              <a:t>bek</a:t>
            </a:r>
            <a:r>
              <a:rPr lang="hu-HU" dirty="0" smtClean="0"/>
              <a:t>. megsértése + bírság</a:t>
            </a:r>
          </a:p>
          <a:p>
            <a:pPr marL="0" indent="0">
              <a:buNone/>
            </a:pPr>
            <a:r>
              <a:rPr lang="hu-HU" dirty="0" smtClean="0"/>
              <a:t>- a felperes és a Kft. által kötött szerződés semmis + bírság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8231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D.171/7/2018. számú határozat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b="1" dirty="0" smtClean="0"/>
              <a:t>Fővárosi Törvényszék végzése:</a:t>
            </a:r>
          </a:p>
          <a:p>
            <a:pPr marL="0" indent="0" algn="just">
              <a:buNone/>
            </a:pPr>
            <a:r>
              <a:rPr lang="hu-HU" dirty="0" smtClean="0"/>
              <a:t>Az Alkotmánybíróság eljárásának kezdeményezése </a:t>
            </a:r>
          </a:p>
          <a:p>
            <a:pPr algn="just">
              <a:buFontTx/>
              <a:buChar char="-"/>
            </a:pPr>
            <a:r>
              <a:rPr lang="hu-HU" dirty="0" smtClean="0"/>
              <a:t>a közigazgatási szerv hatáskörének jogszabályban történő rögzítése garanciális jelentőségű</a:t>
            </a:r>
          </a:p>
          <a:p>
            <a:pPr algn="just">
              <a:buFontTx/>
              <a:buChar char="-"/>
            </a:pPr>
            <a:r>
              <a:rPr lang="hu-HU" dirty="0" smtClean="0"/>
              <a:t>visszaható hatály</a:t>
            </a:r>
          </a:p>
          <a:p>
            <a:pPr algn="just">
              <a:buFontTx/>
              <a:buChar char="-"/>
            </a:pPr>
            <a:r>
              <a:rPr lang="hu-HU" dirty="0" smtClean="0"/>
              <a:t>kiterjesztő értelmezés az indokolás alapján</a:t>
            </a:r>
          </a:p>
          <a:p>
            <a:pPr algn="just">
              <a:buFontTx/>
              <a:buChar char="-"/>
            </a:pPr>
            <a:r>
              <a:rPr lang="hu-HU" dirty="0" smtClean="0"/>
              <a:t>a Kbt. 197. § (8) </a:t>
            </a:r>
            <a:r>
              <a:rPr lang="hu-HU" dirty="0" err="1" smtClean="0"/>
              <a:t>bek</a:t>
            </a:r>
            <a:r>
              <a:rPr lang="hu-HU" dirty="0" smtClean="0"/>
              <a:t>. nincs összhangban az indokolásban megfogalmazott jogalkotói céllal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8087367"/>
      </p:ext>
    </p:extLst>
  </p:cSld>
  <p:clrMapOvr>
    <a:masterClrMapping/>
  </p:clrMapOvr>
</p:sld>
</file>

<file path=ppt/theme/theme1.xml><?xml version="1.0" encoding="utf-8"?>
<a:theme xmlns:a="http://schemas.openxmlformats.org/drawingml/2006/main" name="nke_kozponti_prezi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NKE_prezentacio_alap minta</Template>
  <TotalTime>121</TotalTime>
  <Words>443</Words>
  <Application>Microsoft Office PowerPoint</Application>
  <PresentationFormat>Diavetítés a képernyőre (4:3 oldalarány)</PresentationFormat>
  <Paragraphs>64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Optima HU Bd</vt:lpstr>
      <vt:lpstr>Optima HU Rg</vt:lpstr>
      <vt:lpstr>nke_kozponti_prezi_template_final</vt:lpstr>
      <vt:lpstr>Egyéni tervezés</vt:lpstr>
      <vt:lpstr>Közbeszerzési Szakmai Napok </vt:lpstr>
      <vt:lpstr>A közbeszerzési szerződés sajátosságai</vt:lpstr>
      <vt:lpstr>A közbeszerzési szerződés sajátosságai</vt:lpstr>
      <vt:lpstr>A közbeszerzési szerződésekkel kapcsolatos jogorvoslatok </vt:lpstr>
      <vt:lpstr>A közbeszerzési szerződésekkel kapcsolatos jogorvoslatok</vt:lpstr>
      <vt:lpstr>D.187/11/2018. számú határozat</vt:lpstr>
      <vt:lpstr>D.187/11/2018. számú határozat</vt:lpstr>
      <vt:lpstr>D.171/7/2018. számú határozat</vt:lpstr>
      <vt:lpstr>D.171/7/2018. számú határozat</vt:lpstr>
      <vt:lpstr>D.561/17/2017. számú határozat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Horváth Mónika Magdolna</dc:creator>
  <cp:lastModifiedBy>Dr.Vitál-Eigner Bea</cp:lastModifiedBy>
  <cp:revision>17</cp:revision>
  <dcterms:created xsi:type="dcterms:W3CDTF">2018-09-06T12:19:47Z</dcterms:created>
  <dcterms:modified xsi:type="dcterms:W3CDTF">2019-05-01T20:24:59Z</dcterms:modified>
</cp:coreProperties>
</file>